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6" r:id="rId4"/>
    <p:sldId id="277" r:id="rId5"/>
    <p:sldId id="280" r:id="rId6"/>
    <p:sldId id="281" r:id="rId7"/>
    <p:sldId id="278" r:id="rId8"/>
    <p:sldId id="279" r:id="rId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C69DBACD-B86E-4029-95C4-6BB6B38E3D3F}" type="datetimeFigureOut">
              <a:rPr lang="nl-NL" smtClean="0"/>
              <a:t>8-5-2016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3938525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69DBACD-B86E-4029-95C4-6BB6B38E3D3F}" type="datetimeFigureOut">
              <a:rPr lang="nl-NL" smtClean="0"/>
              <a:t>8-5-2016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3992830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69DBACD-B86E-4029-95C4-6BB6B38E3D3F}" type="datetimeFigureOut">
              <a:rPr lang="nl-NL" smtClean="0"/>
              <a:t>8-5-2016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3610895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69DBACD-B86E-4029-95C4-6BB6B38E3D3F}" type="datetimeFigureOut">
              <a:rPr lang="nl-NL" smtClean="0"/>
              <a:t>8-5-2016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3823980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C69DBACD-B86E-4029-95C4-6BB6B38E3D3F}" type="datetimeFigureOut">
              <a:rPr lang="nl-NL" smtClean="0"/>
              <a:t>8-5-2016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242504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69DBACD-B86E-4029-95C4-6BB6B38E3D3F}" type="datetimeFigureOut">
              <a:rPr lang="nl-NL" smtClean="0"/>
              <a:t>8-5-2016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2323843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69DBACD-B86E-4029-95C4-6BB6B38E3D3F}" type="datetimeFigureOut">
              <a:rPr lang="nl-NL" smtClean="0"/>
              <a:t>8-5-2016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618068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C69DBACD-B86E-4029-95C4-6BB6B38E3D3F}" type="datetimeFigureOut">
              <a:rPr lang="nl-NL" smtClean="0"/>
              <a:t>8-5-2016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2621678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69DBACD-B86E-4029-95C4-6BB6B38E3D3F}" type="datetimeFigureOut">
              <a:rPr lang="nl-NL" smtClean="0"/>
              <a:t>8-5-2016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1327017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C69DBACD-B86E-4029-95C4-6BB6B38E3D3F}" type="datetimeFigureOut">
              <a:rPr lang="nl-NL" smtClean="0"/>
              <a:t>8-5-2016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167511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C69DBACD-B86E-4029-95C4-6BB6B38E3D3F}" type="datetimeFigureOut">
              <a:rPr lang="nl-NL" smtClean="0"/>
              <a:t>8-5-2016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2762410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9DBACD-B86E-4029-95C4-6BB6B38E3D3F}" type="datetimeFigureOut">
              <a:rPr lang="nl-NL" smtClean="0"/>
              <a:t>8-5-2016</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7570A2-0B8D-4930-BD4A-A39D45F24FC4}" type="slidenum">
              <a:rPr lang="nl-NL" smtClean="0"/>
              <a:t>‹nr.›</a:t>
            </a:fld>
            <a:endParaRPr lang="nl-NL"/>
          </a:p>
        </p:txBody>
      </p:sp>
    </p:spTree>
    <p:extLst>
      <p:ext uri="{BB962C8B-B14F-4D97-AF65-F5344CB8AC3E}">
        <p14:creationId xmlns:p14="http://schemas.microsoft.com/office/powerpoint/2010/main" val="291572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6.gif"/><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Afbeelding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256" y="2795016"/>
            <a:ext cx="6903720" cy="4062984"/>
          </a:xfrm>
          <a:prstGeom prst="rect">
            <a:avLst/>
          </a:prstGeom>
        </p:spPr>
      </p:pic>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2112" y="267107"/>
            <a:ext cx="2190750" cy="1057275"/>
          </a:xfrm>
          <a:prstGeom prst="rect">
            <a:avLst/>
          </a:prstGeom>
        </p:spPr>
      </p:pic>
      <p:sp>
        <p:nvSpPr>
          <p:cNvPr id="5" name="Tekstvak 4"/>
          <p:cNvSpPr txBox="1"/>
          <p:nvPr/>
        </p:nvSpPr>
        <p:spPr>
          <a:xfrm>
            <a:off x="0" y="0"/>
            <a:ext cx="269138" cy="68580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txBody>
          <a:bodyPr wrap="square" rtlCol="0">
            <a:spAutoFit/>
          </a:bodyPr>
          <a:lstStyle/>
          <a:p>
            <a:endParaRPr lang="nl-NL" dirty="0"/>
          </a:p>
        </p:txBody>
      </p:sp>
      <p:sp>
        <p:nvSpPr>
          <p:cNvPr id="8" name="Tekstvak 7"/>
          <p:cNvSpPr txBox="1"/>
          <p:nvPr/>
        </p:nvSpPr>
        <p:spPr>
          <a:xfrm>
            <a:off x="301256" y="22558"/>
            <a:ext cx="1222744" cy="307777"/>
          </a:xfrm>
          <a:prstGeom prst="rect">
            <a:avLst/>
          </a:prstGeom>
          <a:noFill/>
        </p:spPr>
        <p:txBody>
          <a:bodyPr wrap="square" rtlCol="0">
            <a:spAutoFit/>
          </a:bodyPr>
          <a:lstStyle/>
          <a:p>
            <a:r>
              <a:rPr lang="nl-NL" sz="1400" dirty="0"/>
              <a:t>Rob Goossens</a:t>
            </a:r>
          </a:p>
        </p:txBody>
      </p:sp>
      <p:sp>
        <p:nvSpPr>
          <p:cNvPr id="13" name="Ondertitel 12"/>
          <p:cNvSpPr>
            <a:spLocks noGrp="1"/>
          </p:cNvSpPr>
          <p:nvPr>
            <p:ph type="subTitle" idx="1"/>
          </p:nvPr>
        </p:nvSpPr>
        <p:spPr>
          <a:xfrm>
            <a:off x="1524000" y="1255899"/>
            <a:ext cx="9144000" cy="2043850"/>
          </a:xfrm>
        </p:spPr>
        <p:txBody>
          <a:bodyPr>
            <a:normAutofit/>
          </a:bodyPr>
          <a:lstStyle/>
          <a:p>
            <a:r>
              <a:rPr lang="nl-NL" sz="3200" dirty="0"/>
              <a:t>Komende lessen</a:t>
            </a:r>
          </a:p>
          <a:p>
            <a:r>
              <a:rPr lang="nl-NL" sz="4000" dirty="0"/>
              <a:t>Werkomschrijving, werkplan en werkplanning</a:t>
            </a:r>
          </a:p>
        </p:txBody>
      </p:sp>
      <p:pic>
        <p:nvPicPr>
          <p:cNvPr id="16" name="Afbeelding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143023">
            <a:off x="7652119" y="3519647"/>
            <a:ext cx="3905250" cy="1771650"/>
          </a:xfrm>
          <a:prstGeom prst="rect">
            <a:avLst/>
          </a:prstGeom>
        </p:spPr>
      </p:pic>
    </p:spTree>
    <p:extLst>
      <p:ext uri="{BB962C8B-B14F-4D97-AF65-F5344CB8AC3E}">
        <p14:creationId xmlns:p14="http://schemas.microsoft.com/office/powerpoint/2010/main" val="1900416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0472" y="3790175"/>
            <a:ext cx="2390775" cy="1914525"/>
          </a:xfrm>
          <a:prstGeom prst="rect">
            <a:avLst/>
          </a:prstGeom>
        </p:spPr>
      </p:pic>
      <p:sp>
        <p:nvSpPr>
          <p:cNvPr id="2" name="Tekstvak 1"/>
          <p:cNvSpPr txBox="1"/>
          <p:nvPr/>
        </p:nvSpPr>
        <p:spPr>
          <a:xfrm>
            <a:off x="627321" y="2758849"/>
            <a:ext cx="11100391" cy="3816429"/>
          </a:xfrm>
          <a:prstGeom prst="rect">
            <a:avLst/>
          </a:prstGeom>
          <a:noFill/>
        </p:spPr>
        <p:txBody>
          <a:bodyPr wrap="square" rtlCol="0" anchor="ctr">
            <a:spAutoFit/>
          </a:bodyPr>
          <a:lstStyle/>
          <a:p>
            <a:endParaRPr lang="nl-NL" dirty="0"/>
          </a:p>
          <a:p>
            <a:r>
              <a:rPr lang="nl-NL" sz="3200" b="1" dirty="0"/>
              <a:t>Oriëntatie:</a:t>
            </a:r>
            <a:r>
              <a:rPr lang="nl-NL" sz="3200" dirty="0"/>
              <a:t> doelen, voorkennis activeren via vragen stellen</a:t>
            </a:r>
          </a:p>
          <a:p>
            <a:r>
              <a:rPr lang="nl-NL" sz="3200" b="1" dirty="0"/>
              <a:t>Aan de slag: </a:t>
            </a:r>
            <a:r>
              <a:rPr lang="nl-NL" sz="3200" dirty="0"/>
              <a:t>voorkennis bepalen met voorbeeld-</a:t>
            </a:r>
          </a:p>
          <a:p>
            <a:r>
              <a:rPr lang="nl-NL" sz="3200" dirty="0"/>
              <a:t>		   opdracht.  (in Duo’s uitwerken, </a:t>
            </a:r>
          </a:p>
          <a:p>
            <a:r>
              <a:rPr lang="nl-NL" sz="3200" dirty="0"/>
              <a:t>		   iedere persoon krijgt een rol)</a:t>
            </a:r>
          </a:p>
          <a:p>
            <a:r>
              <a:rPr lang="nl-NL" sz="3200" b="1" dirty="0"/>
              <a:t>Evaluatie:</a:t>
            </a:r>
            <a:r>
              <a:rPr lang="nl-NL" sz="3200" dirty="0"/>
              <a:t> via werkvorm AFVINKEN</a:t>
            </a:r>
          </a:p>
          <a:p>
            <a:r>
              <a:rPr lang="nl-NL" sz="3200" b="1" dirty="0"/>
              <a:t>Transfer:</a:t>
            </a:r>
            <a:r>
              <a:rPr lang="nl-NL" sz="3200" dirty="0"/>
              <a:t> koppeling met lesstof “Het Werkplan” maken.</a:t>
            </a:r>
          </a:p>
          <a:p>
            <a:endParaRPr lang="nl-NL" sz="3200" dirty="0"/>
          </a:p>
        </p:txBody>
      </p:sp>
      <p:sp>
        <p:nvSpPr>
          <p:cNvPr id="3" name="Ondertitel 2"/>
          <p:cNvSpPr>
            <a:spLocks noGrp="1"/>
          </p:cNvSpPr>
          <p:nvPr>
            <p:ph type="subTitle" idx="1"/>
          </p:nvPr>
        </p:nvSpPr>
        <p:spPr>
          <a:xfrm>
            <a:off x="3609754" y="1507424"/>
            <a:ext cx="4972493" cy="821106"/>
          </a:xfrm>
        </p:spPr>
        <p:txBody>
          <a:bodyPr>
            <a:normAutofit/>
          </a:bodyPr>
          <a:lstStyle/>
          <a:p>
            <a:r>
              <a:rPr lang="nl-NL" sz="4800" dirty="0"/>
              <a:t>Programma</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2112" y="267107"/>
            <a:ext cx="2190750" cy="1057275"/>
          </a:xfrm>
          <a:prstGeom prst="rect">
            <a:avLst/>
          </a:prstGeom>
        </p:spPr>
      </p:pic>
      <p:sp>
        <p:nvSpPr>
          <p:cNvPr id="5" name="Tekstvak 4"/>
          <p:cNvSpPr txBox="1"/>
          <p:nvPr/>
        </p:nvSpPr>
        <p:spPr>
          <a:xfrm>
            <a:off x="0" y="0"/>
            <a:ext cx="269138" cy="68580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txBody>
          <a:bodyPr wrap="square" rtlCol="0">
            <a:spAutoFit/>
          </a:bodyPr>
          <a:lstStyle/>
          <a:p>
            <a:endParaRPr lang="nl-NL" dirty="0"/>
          </a:p>
        </p:txBody>
      </p:sp>
      <p:sp>
        <p:nvSpPr>
          <p:cNvPr id="8" name="Tekstvak 7"/>
          <p:cNvSpPr txBox="1"/>
          <p:nvPr/>
        </p:nvSpPr>
        <p:spPr>
          <a:xfrm>
            <a:off x="301256" y="22558"/>
            <a:ext cx="1222744" cy="307777"/>
          </a:xfrm>
          <a:prstGeom prst="rect">
            <a:avLst/>
          </a:prstGeom>
          <a:noFill/>
        </p:spPr>
        <p:txBody>
          <a:bodyPr wrap="square" rtlCol="0">
            <a:spAutoFit/>
          </a:bodyPr>
          <a:lstStyle/>
          <a:p>
            <a:r>
              <a:rPr lang="nl-NL" sz="1400" dirty="0"/>
              <a:t>Rob Goossens</a:t>
            </a:r>
          </a:p>
        </p:txBody>
      </p:sp>
      <p:pic>
        <p:nvPicPr>
          <p:cNvPr id="9" name="Afbeelding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3739" y="795744"/>
            <a:ext cx="1724025" cy="1657350"/>
          </a:xfrm>
          <a:prstGeom prst="rect">
            <a:avLst/>
          </a:prstGeom>
        </p:spPr>
      </p:pic>
    </p:spTree>
    <p:extLst>
      <p:ext uri="{BB962C8B-B14F-4D97-AF65-F5344CB8AC3E}">
        <p14:creationId xmlns:p14="http://schemas.microsoft.com/office/powerpoint/2010/main" val="506764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2361314" y="1507424"/>
            <a:ext cx="7469372" cy="821106"/>
          </a:xfrm>
        </p:spPr>
        <p:txBody>
          <a:bodyPr>
            <a:normAutofit fontScale="92500" lnSpcReduction="20000"/>
          </a:bodyPr>
          <a:lstStyle/>
          <a:p>
            <a:r>
              <a:rPr lang="nl-NL" sz="6600" b="1" dirty="0"/>
              <a:t>Doel(en) van deze les</a:t>
            </a:r>
          </a:p>
          <a:p>
            <a:endParaRPr lang="nl-NL" sz="4800"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2112" y="267107"/>
            <a:ext cx="2190750" cy="1057275"/>
          </a:xfrm>
          <a:prstGeom prst="rect">
            <a:avLst/>
          </a:prstGeom>
        </p:spPr>
      </p:pic>
      <p:sp>
        <p:nvSpPr>
          <p:cNvPr id="5" name="Tekstvak 4"/>
          <p:cNvSpPr txBox="1"/>
          <p:nvPr/>
        </p:nvSpPr>
        <p:spPr>
          <a:xfrm>
            <a:off x="0" y="0"/>
            <a:ext cx="269138" cy="6858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txBody>
          <a:bodyPr wrap="square" rtlCol="0">
            <a:spAutoFit/>
          </a:bodyPr>
          <a:lstStyle/>
          <a:p>
            <a:endParaRPr lang="nl-NL" dirty="0"/>
          </a:p>
        </p:txBody>
      </p:sp>
      <p:sp>
        <p:nvSpPr>
          <p:cNvPr id="2" name="Tekstvak 1"/>
          <p:cNvSpPr txBox="1"/>
          <p:nvPr/>
        </p:nvSpPr>
        <p:spPr>
          <a:xfrm>
            <a:off x="1020726" y="2775098"/>
            <a:ext cx="10664455" cy="3970318"/>
          </a:xfrm>
          <a:prstGeom prst="rect">
            <a:avLst/>
          </a:prstGeom>
          <a:noFill/>
        </p:spPr>
        <p:txBody>
          <a:bodyPr wrap="square" rtlCol="0">
            <a:spAutoFit/>
          </a:bodyPr>
          <a:lstStyle/>
          <a:p>
            <a:r>
              <a:rPr lang="nl-NL" sz="4800" dirty="0"/>
              <a:t>Aan het einde van deze les hebben we bepaald wat je allemaal al weet over de onderwerpen werkplan, werkomschrijving en werkplanning.</a:t>
            </a:r>
          </a:p>
          <a:p>
            <a:endParaRPr lang="nl-NL" sz="2000" dirty="0"/>
          </a:p>
          <a:p>
            <a:r>
              <a:rPr lang="nl-NL" sz="2000" dirty="0"/>
              <a:t>Voorkennis activeren: </a:t>
            </a:r>
          </a:p>
          <a:p>
            <a:r>
              <a:rPr lang="nl-NL" sz="2000" dirty="0"/>
              <a:t>D.m.v. de voorbeeldopdracht in de aan de slag fase. </a:t>
            </a:r>
          </a:p>
        </p:txBody>
      </p:sp>
      <p:sp>
        <p:nvSpPr>
          <p:cNvPr id="6" name="Tekstvak 5"/>
          <p:cNvSpPr txBox="1"/>
          <p:nvPr/>
        </p:nvSpPr>
        <p:spPr>
          <a:xfrm>
            <a:off x="301256" y="22558"/>
            <a:ext cx="1222744" cy="307777"/>
          </a:xfrm>
          <a:prstGeom prst="rect">
            <a:avLst/>
          </a:prstGeom>
          <a:noFill/>
        </p:spPr>
        <p:txBody>
          <a:bodyPr wrap="square" rtlCol="0">
            <a:spAutoFit/>
          </a:bodyPr>
          <a:lstStyle/>
          <a:p>
            <a:r>
              <a:rPr lang="nl-NL" sz="1400" dirty="0"/>
              <a:t>Rob Goossens</a:t>
            </a:r>
          </a:p>
        </p:txBody>
      </p:sp>
    </p:spTree>
    <p:extLst>
      <p:ext uri="{BB962C8B-B14F-4D97-AF65-F5344CB8AC3E}">
        <p14:creationId xmlns:p14="http://schemas.microsoft.com/office/powerpoint/2010/main" val="1976732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82772" y="1507423"/>
            <a:ext cx="11717079" cy="5106027"/>
          </a:xfrm>
        </p:spPr>
        <p:txBody>
          <a:bodyPr>
            <a:normAutofit/>
          </a:bodyPr>
          <a:lstStyle/>
          <a:p>
            <a:r>
              <a:rPr lang="nl-NL" sz="4800" dirty="0"/>
              <a:t>Aan de slag:</a:t>
            </a:r>
          </a:p>
          <a:p>
            <a:pPr marL="457200" indent="-457200" algn="l">
              <a:buFontTx/>
              <a:buChar char="-"/>
            </a:pPr>
            <a:r>
              <a:rPr lang="nl-NL" sz="2800" dirty="0"/>
              <a:t>Vorm groepen van 2 personen en zorg ervoor dat tafels en stoelen zo     staan dat je naast elkaar zit. (1 minuut)</a:t>
            </a:r>
          </a:p>
          <a:p>
            <a:pPr marL="457200" indent="-457200" algn="l">
              <a:buFontTx/>
              <a:buChar char="-"/>
            </a:pPr>
            <a:r>
              <a:rPr lang="nl-NL" sz="2800" dirty="0"/>
              <a:t>Iedereen in de groep krijgt een rol waarmee hij de opdracht uitvoert (2 minuten) </a:t>
            </a:r>
          </a:p>
          <a:p>
            <a:pPr marL="457200" indent="-457200" algn="l">
              <a:buFontTx/>
              <a:buChar char="-"/>
            </a:pPr>
            <a:r>
              <a:rPr lang="nl-NL" sz="2800" dirty="0"/>
              <a:t>Ga, met die rol in je achterhoofd, de voorbeeldopdracht zo nauwkeurig mogelijk uitvoeren. (maximaal 30 minuten) </a:t>
            </a:r>
          </a:p>
          <a:p>
            <a:pPr marL="457200" indent="-457200" algn="l">
              <a:buFontTx/>
              <a:buChar char="-"/>
            </a:pPr>
            <a:r>
              <a:rPr lang="nl-NL" sz="2800" dirty="0"/>
              <a:t>Zorg ervoor dat je de uitgevoerde opdracht duidelijk kunt toelichten. Noteer dus alle gegevens voor jezelf op een duidelijke manier.</a:t>
            </a:r>
          </a:p>
          <a:p>
            <a:pPr algn="l"/>
            <a:endParaRPr lang="nl-NL" sz="2800" dirty="0"/>
          </a:p>
          <a:p>
            <a:pPr marL="457200" indent="-457200" algn="l">
              <a:buFontTx/>
              <a:buChar char="-"/>
            </a:pPr>
            <a:endParaRPr lang="nl-NL" sz="2800" dirty="0"/>
          </a:p>
          <a:p>
            <a:pPr marL="457200" indent="-457200" algn="l">
              <a:buFontTx/>
              <a:buChar char="-"/>
            </a:pPr>
            <a:endParaRPr lang="nl-NL" sz="2800"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2112" y="267107"/>
            <a:ext cx="2190750" cy="1057275"/>
          </a:xfrm>
          <a:prstGeom prst="rect">
            <a:avLst/>
          </a:prstGeom>
        </p:spPr>
      </p:pic>
      <p:sp>
        <p:nvSpPr>
          <p:cNvPr id="5" name="Tekstvak 4"/>
          <p:cNvSpPr txBox="1"/>
          <p:nvPr/>
        </p:nvSpPr>
        <p:spPr>
          <a:xfrm>
            <a:off x="0" y="0"/>
            <a:ext cx="269138" cy="6858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txBody>
          <a:bodyPr wrap="square" rtlCol="0">
            <a:spAutoFit/>
          </a:bodyPr>
          <a:lstStyle/>
          <a:p>
            <a:endParaRPr lang="nl-NL" dirty="0"/>
          </a:p>
        </p:txBody>
      </p:sp>
      <p:sp>
        <p:nvSpPr>
          <p:cNvPr id="6" name="Tekstvak 5"/>
          <p:cNvSpPr txBox="1"/>
          <p:nvPr/>
        </p:nvSpPr>
        <p:spPr>
          <a:xfrm>
            <a:off x="301256" y="22558"/>
            <a:ext cx="1222744" cy="307777"/>
          </a:xfrm>
          <a:prstGeom prst="rect">
            <a:avLst/>
          </a:prstGeom>
          <a:noFill/>
        </p:spPr>
        <p:txBody>
          <a:bodyPr wrap="square" rtlCol="0">
            <a:spAutoFit/>
          </a:bodyPr>
          <a:lstStyle/>
          <a:p>
            <a:r>
              <a:rPr lang="nl-NL" sz="1400" dirty="0"/>
              <a:t>Rob Goossens</a:t>
            </a:r>
          </a:p>
        </p:txBody>
      </p:sp>
    </p:spTree>
    <p:extLst>
      <p:ext uri="{BB962C8B-B14F-4D97-AF65-F5344CB8AC3E}">
        <p14:creationId xmlns:p14="http://schemas.microsoft.com/office/powerpoint/2010/main" val="4169314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01256" y="1662795"/>
            <a:ext cx="11717079" cy="5195205"/>
          </a:xfrm>
        </p:spPr>
        <p:txBody>
          <a:bodyPr>
            <a:normAutofit/>
          </a:bodyPr>
          <a:lstStyle/>
          <a:p>
            <a:r>
              <a:rPr lang="nl-NL" sz="4800" dirty="0"/>
              <a:t>Aan de slag:</a:t>
            </a:r>
          </a:p>
          <a:p>
            <a:pPr marL="457200" indent="-457200" algn="l">
              <a:buFontTx/>
              <a:buChar char="-"/>
            </a:pPr>
            <a:r>
              <a:rPr lang="nl-NL" sz="2800" dirty="0"/>
              <a:t>De twee rollen zijn: </a:t>
            </a:r>
            <a:r>
              <a:rPr lang="nl-NL" sz="2800" b="1" dirty="0"/>
              <a:t>calculator</a:t>
            </a:r>
            <a:r>
              <a:rPr lang="nl-NL" sz="2800" dirty="0"/>
              <a:t> en </a:t>
            </a:r>
            <a:r>
              <a:rPr lang="nl-NL" sz="2800" b="1" dirty="0"/>
              <a:t>voorman</a:t>
            </a:r>
            <a:r>
              <a:rPr lang="nl-NL" sz="2800" dirty="0"/>
              <a:t>. Bepaal in je duo wie, welke rol aanneemt. </a:t>
            </a:r>
          </a:p>
          <a:p>
            <a:pPr algn="l"/>
            <a:r>
              <a:rPr lang="nl-NL" sz="2800" dirty="0"/>
              <a:t>	Als </a:t>
            </a:r>
            <a:r>
              <a:rPr lang="nl-NL" sz="2800" b="1" dirty="0"/>
              <a:t>calculator</a:t>
            </a:r>
            <a:r>
              <a:rPr lang="nl-NL" sz="2800" dirty="0"/>
              <a:t> ben je vooral bezig met cijfers, eenheden, uren, 	beschikbare 	uren e.d.	</a:t>
            </a:r>
          </a:p>
          <a:p>
            <a:pPr algn="l"/>
            <a:r>
              <a:rPr lang="nl-NL" sz="2800" dirty="0"/>
              <a:t>	Als </a:t>
            </a:r>
            <a:r>
              <a:rPr lang="nl-NL" sz="2800" b="1" dirty="0"/>
              <a:t>voorman</a:t>
            </a:r>
            <a:r>
              <a:rPr lang="nl-NL" sz="2800" dirty="0"/>
              <a:t> ben je vooral met de uitvoering bezig: wanneer moet ik 	welke	werkzaamheden uitvoeren, met wie doe ik dat, wat moet ik 	daarvoor regelen, 	logistiek op de werkplek e.d.</a:t>
            </a:r>
          </a:p>
          <a:p>
            <a:pPr marL="457200" indent="-457200" algn="l">
              <a:buFontTx/>
              <a:buChar char="-"/>
            </a:pPr>
            <a:r>
              <a:rPr lang="nl-NL" sz="2800" dirty="0"/>
              <a:t>Met deze rol in je achterhoofd voer je de voorbeeldopdracht zo nauwkeurig mogelijk uit. (maximaal 30 minuten)</a:t>
            </a:r>
          </a:p>
          <a:p>
            <a:pPr algn="l"/>
            <a:endParaRPr lang="nl-NL" sz="2800" dirty="0"/>
          </a:p>
          <a:p>
            <a:pPr marL="457200" indent="-457200" algn="l">
              <a:buFontTx/>
              <a:buChar char="-"/>
            </a:pPr>
            <a:endParaRPr lang="nl-NL" sz="2800" dirty="0"/>
          </a:p>
          <a:p>
            <a:pPr marL="457200" indent="-457200" algn="l">
              <a:buFontTx/>
              <a:buChar char="-"/>
            </a:pPr>
            <a:endParaRPr lang="nl-NL" sz="2800"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2112" y="267107"/>
            <a:ext cx="2190750" cy="1057275"/>
          </a:xfrm>
          <a:prstGeom prst="rect">
            <a:avLst/>
          </a:prstGeom>
        </p:spPr>
      </p:pic>
      <p:sp>
        <p:nvSpPr>
          <p:cNvPr id="5" name="Tekstvak 4"/>
          <p:cNvSpPr txBox="1"/>
          <p:nvPr/>
        </p:nvSpPr>
        <p:spPr>
          <a:xfrm>
            <a:off x="0" y="0"/>
            <a:ext cx="269138" cy="6858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txBody>
          <a:bodyPr wrap="square" rtlCol="0">
            <a:spAutoFit/>
          </a:bodyPr>
          <a:lstStyle/>
          <a:p>
            <a:endParaRPr lang="nl-NL" dirty="0"/>
          </a:p>
        </p:txBody>
      </p:sp>
      <p:sp>
        <p:nvSpPr>
          <p:cNvPr id="6" name="Tekstvak 5"/>
          <p:cNvSpPr txBox="1"/>
          <p:nvPr/>
        </p:nvSpPr>
        <p:spPr>
          <a:xfrm>
            <a:off x="301256" y="22558"/>
            <a:ext cx="1222744" cy="307777"/>
          </a:xfrm>
          <a:prstGeom prst="rect">
            <a:avLst/>
          </a:prstGeom>
          <a:noFill/>
        </p:spPr>
        <p:txBody>
          <a:bodyPr wrap="square" rtlCol="0">
            <a:spAutoFit/>
          </a:bodyPr>
          <a:lstStyle/>
          <a:p>
            <a:r>
              <a:rPr lang="nl-NL" sz="1400" dirty="0"/>
              <a:t>Rob Goossens</a:t>
            </a:r>
          </a:p>
        </p:txBody>
      </p:sp>
    </p:spTree>
    <p:extLst>
      <p:ext uri="{BB962C8B-B14F-4D97-AF65-F5344CB8AC3E}">
        <p14:creationId xmlns:p14="http://schemas.microsoft.com/office/powerpoint/2010/main" val="4237945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82772" y="875986"/>
            <a:ext cx="11717079" cy="5865056"/>
          </a:xfrm>
        </p:spPr>
        <p:txBody>
          <a:bodyPr>
            <a:normAutofit lnSpcReduction="10000"/>
          </a:bodyPr>
          <a:lstStyle/>
          <a:p>
            <a:r>
              <a:rPr lang="nl-NL" sz="4800" dirty="0"/>
              <a:t>Aan de slag:</a:t>
            </a:r>
          </a:p>
          <a:p>
            <a:pPr algn="l"/>
            <a:r>
              <a:rPr lang="nl-NL" sz="3200" b="1" dirty="0"/>
              <a:t>	De opdracht is: </a:t>
            </a:r>
          </a:p>
          <a:p>
            <a:pPr algn="l"/>
            <a:r>
              <a:rPr lang="nl-NL" sz="2800" dirty="0"/>
              <a:t>	“Een jong stel wil als eerste in de buurt, in hun achtertuin een terras aan laten leggen. Zij nemen met jullie contact op en willen graag een offerte voor de werkzaamheden. I.v.m. met hun drukke leven willen ze graag weten, wanneer er wat gedaan wordt en wat voor invloed dit heeft op de buren e.d. Ze zijn nieuw in de buurt en willen een goede eerste indruk maken. De potentiele nieuwe klanten (buren) zijn aantrekkelijk voor jullie bedrijf. Een goed doordacht plan van aanpak is dus belangrijk.”</a:t>
            </a:r>
          </a:p>
          <a:p>
            <a:pPr algn="l"/>
            <a:r>
              <a:rPr lang="nl-NL" sz="2800" dirty="0"/>
              <a:t>Prijzen hoeven niet uitgewerkt te worden, wel moet duidelijk zijn: </a:t>
            </a:r>
            <a:r>
              <a:rPr lang="nl-NL" sz="2800" b="1" dirty="0"/>
              <a:t>welke</a:t>
            </a:r>
            <a:r>
              <a:rPr lang="nl-NL" sz="2800" dirty="0"/>
              <a:t> werkzaamheden en handelingen, </a:t>
            </a:r>
            <a:r>
              <a:rPr lang="nl-NL" sz="2800" b="1" dirty="0"/>
              <a:t>hoe </a:t>
            </a:r>
            <a:r>
              <a:rPr lang="nl-NL" sz="2800" dirty="0"/>
              <a:t>uitgevoerd worden en in welke tijdsplanning (</a:t>
            </a:r>
            <a:r>
              <a:rPr lang="nl-NL" sz="2800" b="1" dirty="0"/>
              <a:t>wanneer</a:t>
            </a:r>
            <a:r>
              <a:rPr lang="nl-NL" sz="2800" dirty="0"/>
              <a:t>) en </a:t>
            </a:r>
            <a:r>
              <a:rPr lang="nl-NL" sz="2800" b="1" dirty="0"/>
              <a:t>waarom</a:t>
            </a:r>
            <a:r>
              <a:rPr lang="nl-NL" sz="2800" dirty="0"/>
              <a:t>. Denk ook aan in te huren diensten, machines en producten.</a:t>
            </a:r>
          </a:p>
          <a:p>
            <a:pPr marL="457200" indent="-457200" algn="l">
              <a:buFontTx/>
              <a:buChar char="-"/>
            </a:pPr>
            <a:r>
              <a:rPr lang="nl-NL" sz="2800" dirty="0"/>
              <a:t>Evaluatie →</a:t>
            </a:r>
          </a:p>
          <a:p>
            <a:pPr marL="457200" indent="-457200" algn="l">
              <a:buFontTx/>
              <a:buChar char="-"/>
            </a:pPr>
            <a:endParaRPr lang="nl-NL" sz="2800" dirty="0"/>
          </a:p>
          <a:p>
            <a:pPr marL="457200" indent="-457200" algn="l">
              <a:buFontTx/>
              <a:buChar char="-"/>
            </a:pPr>
            <a:endParaRPr lang="nl-NL" sz="2800" dirty="0"/>
          </a:p>
          <a:p>
            <a:pPr marL="457200" indent="-457200" algn="l">
              <a:buFontTx/>
              <a:buChar char="-"/>
            </a:pPr>
            <a:endParaRPr lang="nl-NL" sz="2800"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2112" y="267107"/>
            <a:ext cx="2190750" cy="1057275"/>
          </a:xfrm>
          <a:prstGeom prst="rect">
            <a:avLst/>
          </a:prstGeom>
        </p:spPr>
      </p:pic>
      <p:sp>
        <p:nvSpPr>
          <p:cNvPr id="5" name="Tekstvak 4"/>
          <p:cNvSpPr txBox="1"/>
          <p:nvPr/>
        </p:nvSpPr>
        <p:spPr>
          <a:xfrm>
            <a:off x="0" y="0"/>
            <a:ext cx="269138" cy="6858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txBody>
          <a:bodyPr wrap="square" rtlCol="0">
            <a:spAutoFit/>
          </a:bodyPr>
          <a:lstStyle/>
          <a:p>
            <a:endParaRPr lang="nl-NL" dirty="0"/>
          </a:p>
        </p:txBody>
      </p:sp>
      <p:sp>
        <p:nvSpPr>
          <p:cNvPr id="6" name="Tekstvak 5"/>
          <p:cNvSpPr txBox="1"/>
          <p:nvPr/>
        </p:nvSpPr>
        <p:spPr>
          <a:xfrm>
            <a:off x="301256" y="22558"/>
            <a:ext cx="1222744" cy="307777"/>
          </a:xfrm>
          <a:prstGeom prst="rect">
            <a:avLst/>
          </a:prstGeom>
          <a:noFill/>
        </p:spPr>
        <p:txBody>
          <a:bodyPr wrap="square" rtlCol="0">
            <a:spAutoFit/>
          </a:bodyPr>
          <a:lstStyle/>
          <a:p>
            <a:r>
              <a:rPr lang="nl-NL" sz="1400" dirty="0"/>
              <a:t>Rob Goossens</a:t>
            </a:r>
          </a:p>
        </p:txBody>
      </p:sp>
    </p:spTree>
    <p:extLst>
      <p:ext uri="{BB962C8B-B14F-4D97-AF65-F5344CB8AC3E}">
        <p14:creationId xmlns:p14="http://schemas.microsoft.com/office/powerpoint/2010/main" val="2773309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499730" y="1244009"/>
            <a:ext cx="11423132" cy="5305647"/>
          </a:xfrm>
        </p:spPr>
        <p:txBody>
          <a:bodyPr>
            <a:normAutofit/>
          </a:bodyPr>
          <a:lstStyle/>
          <a:p>
            <a:r>
              <a:rPr lang="nl-NL" sz="4800" dirty="0"/>
              <a:t>Evaluatie </a:t>
            </a:r>
            <a:r>
              <a:rPr lang="nl-NL" dirty="0"/>
              <a:t>werkvorm AFVINKEN </a:t>
            </a:r>
            <a:r>
              <a:rPr lang="nl-NL" sz="2000" dirty="0"/>
              <a:t>(15 minuten)</a:t>
            </a:r>
          </a:p>
          <a:p>
            <a:pPr algn="l"/>
            <a:r>
              <a:rPr lang="nl-NL" dirty="0"/>
              <a:t>Eén groepje begint met het opnoemen van de eerste handelingen die zij uit zouden voeren. De andere groepjes zetten een “Vinkje” bij de eigen handelingen als die overeenkomen met het eerste groepje.</a:t>
            </a:r>
          </a:p>
          <a:p>
            <a:pPr algn="l"/>
            <a:r>
              <a:rPr lang="nl-NL" dirty="0"/>
              <a:t>Het tweede groepje doet hetzelfde voor een tweede gedeelte van hun handelingen, de anderen zetten weer een vinkje, daar waar van toepassing.</a:t>
            </a:r>
          </a:p>
          <a:p>
            <a:pPr algn="l">
              <a:spcBef>
                <a:spcPts val="0"/>
              </a:spcBef>
            </a:pPr>
            <a:endParaRPr lang="nl-NL" dirty="0"/>
          </a:p>
          <a:p>
            <a:pPr algn="l">
              <a:spcBef>
                <a:spcPts val="0"/>
              </a:spcBef>
            </a:pPr>
            <a:r>
              <a:rPr lang="nl-NL" dirty="0"/>
              <a:t>Niet alle groepjes komen zo aan de beurt maar er zal steeds </a:t>
            </a:r>
          </a:p>
          <a:p>
            <a:pPr algn="l">
              <a:spcBef>
                <a:spcPts val="0"/>
              </a:spcBef>
            </a:pPr>
            <a:r>
              <a:rPr lang="nl-NL" dirty="0"/>
              <a:t>meer een duidelijk beeld komen over de handelingen en </a:t>
            </a:r>
          </a:p>
          <a:p>
            <a:pPr algn="l">
              <a:spcBef>
                <a:spcPts val="0"/>
              </a:spcBef>
            </a:pPr>
            <a:r>
              <a:rPr lang="nl-NL" dirty="0"/>
              <a:t>volgorde.</a:t>
            </a:r>
          </a:p>
          <a:p>
            <a:pPr algn="l"/>
            <a:endParaRPr lang="nl-NL" dirty="0"/>
          </a:p>
          <a:p>
            <a:pPr algn="l"/>
            <a:endParaRPr lang="nl-NL" sz="2800"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2112" y="267107"/>
            <a:ext cx="2190750" cy="1057275"/>
          </a:xfrm>
          <a:prstGeom prst="rect">
            <a:avLst/>
          </a:prstGeom>
        </p:spPr>
      </p:pic>
      <p:sp>
        <p:nvSpPr>
          <p:cNvPr id="5" name="Tekstvak 4"/>
          <p:cNvSpPr txBox="1"/>
          <p:nvPr/>
        </p:nvSpPr>
        <p:spPr>
          <a:xfrm>
            <a:off x="0" y="0"/>
            <a:ext cx="269138" cy="6858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txBody>
          <a:bodyPr wrap="square" rtlCol="0">
            <a:spAutoFit/>
          </a:bodyPr>
          <a:lstStyle/>
          <a:p>
            <a:endParaRPr lang="nl-NL" dirty="0"/>
          </a:p>
        </p:txBody>
      </p:sp>
      <p:sp>
        <p:nvSpPr>
          <p:cNvPr id="6" name="Tekstvak 5"/>
          <p:cNvSpPr txBox="1"/>
          <p:nvPr/>
        </p:nvSpPr>
        <p:spPr>
          <a:xfrm>
            <a:off x="301256" y="22558"/>
            <a:ext cx="1222744" cy="307777"/>
          </a:xfrm>
          <a:prstGeom prst="rect">
            <a:avLst/>
          </a:prstGeom>
          <a:noFill/>
        </p:spPr>
        <p:txBody>
          <a:bodyPr wrap="square" rtlCol="0">
            <a:spAutoFit/>
          </a:bodyPr>
          <a:lstStyle/>
          <a:p>
            <a:r>
              <a:rPr lang="nl-NL" sz="1400" dirty="0"/>
              <a:t>Rob Goossens</a:t>
            </a:r>
          </a:p>
        </p:txBody>
      </p:sp>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5854" y="3806456"/>
            <a:ext cx="3657600" cy="2743200"/>
          </a:xfrm>
          <a:prstGeom prst="rect">
            <a:avLst/>
          </a:prstGeom>
        </p:spPr>
      </p:pic>
    </p:spTree>
    <p:extLst>
      <p:ext uri="{BB962C8B-B14F-4D97-AF65-F5344CB8AC3E}">
        <p14:creationId xmlns:p14="http://schemas.microsoft.com/office/powerpoint/2010/main" val="2292469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574158" y="1507424"/>
            <a:ext cx="11238614" cy="5010334"/>
          </a:xfrm>
        </p:spPr>
        <p:txBody>
          <a:bodyPr>
            <a:normAutofit/>
          </a:bodyPr>
          <a:lstStyle/>
          <a:p>
            <a:r>
              <a:rPr lang="nl-NL" sz="4800" dirty="0"/>
              <a:t>Transfer</a:t>
            </a:r>
          </a:p>
          <a:p>
            <a:pPr algn="l"/>
            <a:r>
              <a:rPr lang="nl-NL" sz="2800" dirty="0"/>
              <a:t>In de les van vandaag hebben we gekeken wat jullie al weten over het werkplan, de werkomschrijving en de werkplanning. In de komende lessen gaan we hier uitgebreider op in en zullen jullie zelf, in steeds wisselende samenstellingen en werkopdrachten de lesstof gaan verkennen en je eigen maken.</a:t>
            </a:r>
          </a:p>
          <a:p>
            <a:pPr algn="l"/>
            <a:endParaRPr lang="nl-NL" sz="2800" dirty="0"/>
          </a:p>
          <a:p>
            <a:pPr algn="l"/>
            <a:r>
              <a:rPr lang="nl-NL" sz="2800" dirty="0"/>
              <a:t>Voor de volgende les graag hoofdstuk 6 “Het Werkplan” doorlezen. Je weet dan wat: De werkmethode, De tijdsduur vaststellen, De werkvolgorde en De planning zijn. In die les gaan we met deze begrippen, praktisch aan de slag!</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2112" y="267107"/>
            <a:ext cx="2190750" cy="1057275"/>
          </a:xfrm>
          <a:prstGeom prst="rect">
            <a:avLst/>
          </a:prstGeom>
        </p:spPr>
      </p:pic>
      <p:sp>
        <p:nvSpPr>
          <p:cNvPr id="5" name="Tekstvak 4"/>
          <p:cNvSpPr txBox="1"/>
          <p:nvPr/>
        </p:nvSpPr>
        <p:spPr>
          <a:xfrm>
            <a:off x="0" y="0"/>
            <a:ext cx="269138" cy="6858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txBody>
          <a:bodyPr wrap="square" rtlCol="0">
            <a:spAutoFit/>
          </a:bodyPr>
          <a:lstStyle/>
          <a:p>
            <a:endParaRPr lang="nl-NL" dirty="0"/>
          </a:p>
        </p:txBody>
      </p:sp>
      <p:sp>
        <p:nvSpPr>
          <p:cNvPr id="6" name="Tekstvak 5"/>
          <p:cNvSpPr txBox="1"/>
          <p:nvPr/>
        </p:nvSpPr>
        <p:spPr>
          <a:xfrm>
            <a:off x="301256" y="22558"/>
            <a:ext cx="1222744" cy="307777"/>
          </a:xfrm>
          <a:prstGeom prst="rect">
            <a:avLst/>
          </a:prstGeom>
          <a:noFill/>
        </p:spPr>
        <p:txBody>
          <a:bodyPr wrap="square" rtlCol="0">
            <a:spAutoFit/>
          </a:bodyPr>
          <a:lstStyle/>
          <a:p>
            <a:r>
              <a:rPr lang="nl-NL" sz="1400" dirty="0"/>
              <a:t>Rob Goossens</a:t>
            </a:r>
          </a:p>
        </p:txBody>
      </p:sp>
    </p:spTree>
    <p:extLst>
      <p:ext uri="{BB962C8B-B14F-4D97-AF65-F5344CB8AC3E}">
        <p14:creationId xmlns:p14="http://schemas.microsoft.com/office/powerpoint/2010/main" val="244159516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TotalTime>
  <Words>387</Words>
  <Application>Microsoft Office PowerPoint</Application>
  <PresentationFormat>Breedbeeld</PresentationFormat>
  <Paragraphs>52</Paragraphs>
  <Slides>8</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8</vt:i4>
      </vt:variant>
    </vt:vector>
  </HeadingPairs>
  <TitlesOfParts>
    <vt:vector size="12" baseType="lpstr">
      <vt:lpstr>Arial</vt:lpstr>
      <vt:lpstr>Calibri</vt:lpstr>
      <vt:lpstr>Calibri Light</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Rob Goossens</dc:creator>
  <cp:lastModifiedBy>Rob Goossens</cp:lastModifiedBy>
  <cp:revision>23</cp:revision>
  <dcterms:created xsi:type="dcterms:W3CDTF">2016-05-07T15:08:17Z</dcterms:created>
  <dcterms:modified xsi:type="dcterms:W3CDTF">2016-05-08T12:26:21Z</dcterms:modified>
</cp:coreProperties>
</file>